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67" r:id="rId3"/>
    <p:sldId id="257" r:id="rId4"/>
    <p:sldId id="273" r:id="rId5"/>
    <p:sldId id="286" r:id="rId6"/>
    <p:sldId id="277" r:id="rId7"/>
    <p:sldId id="274" r:id="rId8"/>
    <p:sldId id="266" r:id="rId9"/>
    <p:sldId id="276" r:id="rId10"/>
    <p:sldId id="275" r:id="rId11"/>
    <p:sldId id="288" r:id="rId12"/>
    <p:sldId id="289" r:id="rId13"/>
    <p:sldId id="292" r:id="rId14"/>
    <p:sldId id="298" r:id="rId15"/>
    <p:sldId id="299" r:id="rId16"/>
    <p:sldId id="290" r:id="rId17"/>
    <p:sldId id="291" r:id="rId18"/>
    <p:sldId id="295" r:id="rId19"/>
    <p:sldId id="296" r:id="rId20"/>
    <p:sldId id="265" r:id="rId21"/>
    <p:sldId id="278" r:id="rId22"/>
    <p:sldId id="279" r:id="rId23"/>
    <p:sldId id="280" r:id="rId24"/>
    <p:sldId id="281" r:id="rId25"/>
    <p:sldId id="282" r:id="rId26"/>
    <p:sldId id="283" r:id="rId27"/>
    <p:sldId id="28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A88D"/>
    <a:srgbClr val="FA8428"/>
    <a:srgbClr val="B52823"/>
    <a:srgbClr val="43A0C3"/>
    <a:srgbClr val="B52A24"/>
    <a:srgbClr val="CC79A7"/>
    <a:srgbClr val="439FC3"/>
    <a:srgbClr val="76A88D"/>
    <a:srgbClr val="FA842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3742"/>
  </p:normalViewPr>
  <p:slideViewPr>
    <p:cSldViewPr snapToGrid="0" snapToObjects="1" showGuides="1">
      <p:cViewPr>
        <p:scale>
          <a:sx n="86" d="100"/>
          <a:sy n="86" d="100"/>
        </p:scale>
        <p:origin x="2056" y="10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2/27/18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00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Doud</a:t>
            </a:r>
            <a:r>
              <a:rPr lang="en-US" dirty="0" smtClean="0"/>
              <a:t>, stringency 1.21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60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</a:t>
            </a:r>
            <a:r>
              <a:rPr lang="en-US" baseline="0" dirty="0" smtClean="0"/>
              <a:t>e stringency 1.46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1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Average,</a:t>
            </a:r>
            <a:r>
              <a:rPr lang="en-US" baseline="0" dirty="0" smtClean="0"/>
              <a:t> stringency 1.82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6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98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0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9" Type="http://schemas.openxmlformats.org/officeDocument/2006/relationships/image" Target="../media/image43.png"/><Relationship Id="rId10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21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5.png"/><Relationship Id="rId10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4" Type="http://schemas.openxmlformats.org/officeDocument/2006/relationships/image" Target="../media/image310.png"/><Relationship Id="rId5" Type="http://schemas.openxmlformats.org/officeDocument/2006/relationships/image" Target="../media/image320.png"/><Relationship Id="rId6" Type="http://schemas.openxmlformats.org/officeDocument/2006/relationships/image" Target="../media/image330.png"/><Relationship Id="rId7" Type="http://schemas.openxmlformats.org/officeDocument/2006/relationships/image" Target="../media/image340.png"/><Relationship Id="rId8" Type="http://schemas.openxmlformats.org/officeDocument/2006/relationships/image" Target="../media/image35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4" Type="http://schemas.openxmlformats.org/officeDocument/2006/relationships/image" Target="../media/image231.png"/><Relationship Id="rId5" Type="http://schemas.openxmlformats.org/officeDocument/2006/relationships/image" Target="../media/image242.png"/><Relationship Id="rId6" Type="http://schemas.openxmlformats.org/officeDocument/2006/relationships/image" Target="../media/image251.png"/><Relationship Id="rId7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7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8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241.png"/><Relationship Id="rId6" Type="http://schemas.openxmlformats.org/officeDocument/2006/relationships/image" Target="../media/image250.png"/><Relationship Id="rId7" Type="http://schemas.openxmlformats.org/officeDocument/2006/relationships/image" Target="../media/image42.png"/><Relationship Id="rId8" Type="http://schemas.openxmlformats.org/officeDocument/2006/relationships/image" Target="../media/image270.png"/><Relationship Id="rId9" Type="http://schemas.openxmlformats.org/officeDocument/2006/relationships/image" Target="../media/image280.png"/><Relationship Id="rId10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200.png"/><Relationship Id="rId8" Type="http://schemas.openxmlformats.org/officeDocument/2006/relationships/image" Target="../media/image210.png"/><Relationship Id="rId9" Type="http://schemas.openxmlformats.org/officeDocument/2006/relationships/image" Target="../media/image230.png"/><Relationship Id="rId10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9.emf"/><Relationship Id="rId8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Experimentally Informed Site-Specific Substitution Models Substantially Deepen Divergence Estimates </a:t>
            </a: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259543" y="-422970"/>
            <a:ext cx="8526542" cy="7235250"/>
            <a:chOff x="2259543" y="-422970"/>
            <a:chExt cx="8526542" cy="72352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473"/>
            <a:stretch/>
          </p:blipFill>
          <p:spPr>
            <a:xfrm>
              <a:off x="2259543" y="534161"/>
              <a:ext cx="3920724" cy="6071174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3033226" y="-422970"/>
              <a:ext cx="7752859" cy="7235250"/>
              <a:chOff x="3033226" y="-422970"/>
              <a:chExt cx="7752859" cy="7235250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3033226" y="-45720"/>
                <a:ext cx="7752859" cy="6858000"/>
                <a:chOff x="3033226" y="-45720"/>
                <a:chExt cx="7752859" cy="6858000"/>
              </a:xfrm>
            </p:grpSpPr>
            <p:grpSp>
              <p:nvGrpSpPr>
                <p:cNvPr id="25" name="Group 24"/>
                <p:cNvGrpSpPr/>
                <p:nvPr/>
              </p:nvGrpSpPr>
              <p:grpSpPr>
                <a:xfrm>
                  <a:off x="3033226" y="358700"/>
                  <a:ext cx="2489784" cy="5544633"/>
                  <a:chOff x="2736344" y="358700"/>
                  <a:chExt cx="2489784" cy="5544633"/>
                </a:xfrm>
              </p:grpSpPr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3653262" y="358700"/>
                    <a:ext cx="785793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b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</a:t>
                    </a:r>
                    <a:endParaRPr lang="en-US" b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3229268" y="2092661"/>
                    <a:ext cx="154721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 smtClean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(H1)</a:t>
                    </a:r>
                    <a:endParaRPr lang="en-US" b="1" dirty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3229268" y="3814590"/>
                    <a:ext cx="154721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</a:t>
                    </a:r>
                    <a:r>
                      <a:rPr lang="en-US" b="1" dirty="0" smtClean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(H3)</a:t>
                    </a:r>
                    <a:endParaRPr lang="en-US" b="1" dirty="0">
                      <a:solidFill>
                        <a:srgbClr val="FA8428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2736344" y="5534001"/>
                    <a:ext cx="2489784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</a:t>
                    </a:r>
                    <a:r>
                      <a:rPr lang="en-US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(H1+H3 </a:t>
                    </a:r>
                    <a:r>
                      <a:rPr lang="en-US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avg</a:t>
                    </a:r>
                    <a:r>
                      <a:rPr lang="en-US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b="1" dirty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pic>
              <p:nvPicPr>
                <p:cNvPr id="2" name="Picture 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85180" y="-45720"/>
                  <a:ext cx="4900905" cy="685800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8448073" y="1710235"/>
                      <a:ext cx="1858403" cy="3231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500" dirty="0" smtClean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500" i="1" smtClean="0">
                              <a:solidFill>
                                <a:srgbClr val="43A0C3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500" i="1" smtClean="0">
                              <a:solidFill>
                                <a:srgbClr val="43A0C3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500" dirty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48073" y="1710235"/>
                      <a:ext cx="1858403" cy="323165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1311" t="-3774" b="-2075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8" name="Triangle 17"/>
                <p:cNvSpPr/>
                <p:nvPr/>
              </p:nvSpPr>
              <p:spPr>
                <a:xfrm flipH="1">
                  <a:off x="7267716" y="4438890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 flipH="1">
                  <a:off x="7115747" y="2198036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 flipH="1">
                  <a:off x="10279540" y="2199930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Triangle 21"/>
                <p:cNvSpPr/>
                <p:nvPr/>
              </p:nvSpPr>
              <p:spPr>
                <a:xfrm flipH="1">
                  <a:off x="10480478" y="4393832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 flipH="1">
                  <a:off x="7175853" y="5649142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 flipH="1">
                  <a:off x="10209143" y="5649142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Triangle 27"/>
                <p:cNvSpPr/>
                <p:nvPr/>
              </p:nvSpPr>
              <p:spPr>
                <a:xfrm flipH="1">
                  <a:off x="7280876" y="6127111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Triangle 28"/>
                <p:cNvSpPr/>
                <p:nvPr/>
              </p:nvSpPr>
              <p:spPr>
                <a:xfrm flipH="1">
                  <a:off x="10358651" y="6127111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" name="Rectangle 15"/>
              <p:cNvSpPr/>
              <p:nvPr/>
            </p:nvSpPr>
            <p:spPr>
              <a:xfrm>
                <a:off x="5915891" y="0"/>
                <a:ext cx="748145" cy="207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8418337" y="-45720"/>
                <a:ext cx="979855" cy="2251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8448073" y="1710236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5909885" y="1725650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5870524" y="3429762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8335632" y="3402710"/>
                <a:ext cx="1625786" cy="301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5923044" y="5121020"/>
                <a:ext cx="1586119" cy="3445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8418337" y="5073211"/>
                <a:ext cx="1790806" cy="3043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076249" y="-409523"/>
                <a:ext cx="206178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Yu Gothic" charset="-128"/>
                    <a:ea typeface="Yu Gothic" charset="-128"/>
                    <a:cs typeface="Yu Gothic" charset="-128"/>
                  </a:rPr>
                  <a:t>No rate variation</a:t>
                </a:r>
                <a:endParaRPr lang="en-US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8640681" y="-422970"/>
                    <a:ext cx="207620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l-GR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𝜞𝝎</m:t>
                        </m:r>
                      </m:oMath>
                    </a14:m>
                    <a:r>
                      <a:rPr lang="en-US" b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rate variation</a:t>
                    </a:r>
                    <a:endParaRPr lang="en-US" b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8" name="TextBox 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0681" y="-422970"/>
                    <a:ext cx="2076209" cy="36933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t="-10000" r="-2053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131067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Competing effects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37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644900" y="0"/>
            <a:ext cx="10200737" cy="6858000"/>
            <a:chOff x="3644900" y="0"/>
            <a:chExt cx="10200737" cy="6858000"/>
          </a:xfrm>
        </p:grpSpPr>
        <p:grpSp>
          <p:nvGrpSpPr>
            <p:cNvPr id="7" name="Group 6"/>
            <p:cNvGrpSpPr/>
            <p:nvPr/>
          </p:nvGrpSpPr>
          <p:grpSpPr>
            <a:xfrm>
              <a:off x="3644900" y="0"/>
              <a:ext cx="10200737" cy="6858000"/>
              <a:chOff x="3644900" y="0"/>
              <a:chExt cx="10200737" cy="68580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819"/>
              <a:stretch/>
            </p:blipFill>
            <p:spPr>
              <a:xfrm>
                <a:off x="8130172" y="448884"/>
                <a:ext cx="3920724" cy="6184672"/>
              </a:xfrm>
              <a:prstGeom prst="rect">
                <a:avLst/>
              </a:prstGeom>
            </p:spPr>
          </p:pic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4900" y="0"/>
                <a:ext cx="4900905" cy="6858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/>
                  <p:cNvSpPr txBox="1"/>
                  <p:nvPr/>
                </p:nvSpPr>
                <p:spPr>
                  <a:xfrm>
                    <a:off x="11825532" y="936832"/>
                    <a:ext cx="2020104" cy="63094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35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=1.54</m:t>
                          </m:r>
                        </m:oMath>
                      </m:oMathPara>
                    </a14:m>
                    <a:endParaRPr lang="en-US" sz="3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4" name="TextBox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5532" y="936832"/>
                    <a:ext cx="2020104" cy="63094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11825532" y="3212868"/>
                    <a:ext cx="2020105" cy="63094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35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=1.32</m:t>
                          </m:r>
                        </m:oMath>
                      </m:oMathPara>
                    </a14:m>
                    <a:endParaRPr lang="en-US" sz="3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5532" y="3212868"/>
                    <a:ext cx="2020105" cy="63094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11825532" y="5488904"/>
                    <a:ext cx="2020105" cy="63094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35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=1.19</m:t>
                          </m:r>
                        </m:oMath>
                      </m:oMathPara>
                    </a14:m>
                    <a:endParaRPr lang="en-US" sz="3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5532" y="5488904"/>
                    <a:ext cx="2020105" cy="63094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Rectangle 7"/>
            <p:cNvSpPr/>
            <p:nvPr/>
          </p:nvSpPr>
          <p:spPr>
            <a:xfrm>
              <a:off x="4813465" y="592778"/>
              <a:ext cx="431470" cy="2533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801725" y="3235627"/>
              <a:ext cx="431470" cy="3813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611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615776" y="-1443633"/>
            <a:ext cx="8617768" cy="8421578"/>
            <a:chOff x="-615776" y="-1443633"/>
            <a:chExt cx="8617768" cy="84215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32"/>
            <a:stretch/>
          </p:blipFill>
          <p:spPr>
            <a:xfrm>
              <a:off x="-512618" y="-1071570"/>
              <a:ext cx="3657600" cy="348818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67"/>
            <a:stretch/>
          </p:blipFill>
          <p:spPr>
            <a:xfrm>
              <a:off x="-512618" y="3320345"/>
              <a:ext cx="3657600" cy="346863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3163" y="-754828"/>
              <a:ext cx="3204411" cy="320441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3318" y="3773534"/>
              <a:ext cx="3204411" cy="3204411"/>
            </a:xfrm>
            <a:prstGeom prst="rect">
              <a:avLst/>
            </a:prstGeom>
          </p:spPr>
        </p:pic>
        <p:grpSp>
          <p:nvGrpSpPr>
            <p:cNvPr id="44" name="Group 43"/>
            <p:cNvGrpSpPr/>
            <p:nvPr/>
          </p:nvGrpSpPr>
          <p:grpSpPr>
            <a:xfrm>
              <a:off x="2345036" y="-754828"/>
              <a:ext cx="400110" cy="1481367"/>
              <a:chOff x="2053865" y="3926215"/>
              <a:chExt cx="400110" cy="1481367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2229487" y="3926215"/>
                <a:ext cx="1443" cy="97976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 rot="5400000">
                <a:off x="1956402" y="4910010"/>
                <a:ext cx="5950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2603271" y="-737334"/>
              <a:ext cx="400110" cy="3428339"/>
              <a:chOff x="2240791" y="3926215"/>
              <a:chExt cx="400110" cy="3428339"/>
            </a:xfrm>
          </p:grpSpPr>
          <p:cxnSp>
            <p:nvCxnSpPr>
              <p:cNvPr id="9" name="Straight Connector 8"/>
              <p:cNvCxnSpPr/>
              <p:nvPr/>
            </p:nvCxnSpPr>
            <p:spPr>
              <a:xfrm flipH="1">
                <a:off x="2419111" y="3926215"/>
                <a:ext cx="3326" cy="18308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 rot="5400000">
                <a:off x="1599910" y="6313564"/>
                <a:ext cx="16818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2861507" y="-754828"/>
              <a:ext cx="400110" cy="3720219"/>
              <a:chOff x="2412070" y="3926215"/>
              <a:chExt cx="400110" cy="3720219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2556351" y="3926215"/>
                <a:ext cx="6915" cy="30903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 rot="5400000">
                <a:off x="2266517" y="7100772"/>
                <a:ext cx="69121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2345036" y="5011457"/>
              <a:ext cx="400110" cy="1370770"/>
              <a:chOff x="2137443" y="1426417"/>
              <a:chExt cx="400110" cy="1370770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2314553" y="1940503"/>
                <a:ext cx="801" cy="8566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 rot="5400000">
                <a:off x="2039980" y="1523880"/>
                <a:ext cx="5950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2603271" y="3295293"/>
              <a:ext cx="400110" cy="3443054"/>
              <a:chOff x="2342465" y="-289747"/>
              <a:chExt cx="400110" cy="3443054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 flipH="1">
                <a:off x="2520871" y="1322417"/>
                <a:ext cx="3326" cy="18308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 rot="5400000">
                <a:off x="1701584" y="351134"/>
                <a:ext cx="16818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2861507" y="3068757"/>
              <a:ext cx="400110" cy="3677399"/>
              <a:chOff x="2501992" y="-529052"/>
              <a:chExt cx="400110" cy="3677399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2658349" y="84354"/>
                <a:ext cx="11590" cy="306399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 rot="5400000">
                <a:off x="2356439" y="-383499"/>
                <a:ext cx="69121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29" name="Oval 28"/>
            <p:cNvSpPr/>
            <p:nvPr/>
          </p:nvSpPr>
          <p:spPr>
            <a:xfrm flipH="1">
              <a:off x="2303247" y="-261149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iangle 29"/>
            <p:cNvSpPr/>
            <p:nvPr/>
          </p:nvSpPr>
          <p:spPr>
            <a:xfrm flipH="1">
              <a:off x="2354768" y="5592699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6278582" y="4104108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=2.08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8582" y="4104108"/>
                  <a:ext cx="1237390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Box 31"/>
            <p:cNvSpPr txBox="1"/>
            <p:nvPr/>
          </p:nvSpPr>
          <p:spPr>
            <a:xfrm>
              <a:off x="6278582" y="3818312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low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6339670" y="5125433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=1.73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9670" y="5125433"/>
                  <a:ext cx="1237390" cy="4001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9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/>
            <p:cNvSpPr txBox="1"/>
            <p:nvPr/>
          </p:nvSpPr>
          <p:spPr>
            <a:xfrm>
              <a:off x="6339670" y="4839637"/>
              <a:ext cx="1532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6331572" y="6231726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=1.44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1572" y="6231726"/>
                  <a:ext cx="1237390" cy="400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/>
            <p:cNvSpPr txBox="1"/>
            <p:nvPr/>
          </p:nvSpPr>
          <p:spPr>
            <a:xfrm>
              <a:off x="6331572" y="5945930"/>
              <a:ext cx="641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6408112" y="-424595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=1.56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8112" y="-424595"/>
                  <a:ext cx="1237390" cy="40011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/>
            <p:cNvSpPr txBox="1"/>
            <p:nvPr/>
          </p:nvSpPr>
          <p:spPr>
            <a:xfrm>
              <a:off x="6408112" y="-710391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low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6469200" y="596730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=1.34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9200" y="596730"/>
                  <a:ext cx="1237390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/>
            <p:cNvSpPr txBox="1"/>
            <p:nvPr/>
          </p:nvSpPr>
          <p:spPr>
            <a:xfrm>
              <a:off x="6469200" y="310934"/>
              <a:ext cx="1532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6461102" y="1703023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=1.21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1102" y="1703023"/>
                  <a:ext cx="1237390" cy="40011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/>
            <p:cNvSpPr txBox="1"/>
            <p:nvPr/>
          </p:nvSpPr>
          <p:spPr>
            <a:xfrm>
              <a:off x="6461102" y="1417227"/>
              <a:ext cx="641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-615776" y="2780921"/>
              <a:ext cx="288091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(H3 </a:t>
              </a:r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)</a:t>
              </a:r>
              <a:endParaRPr lang="en-US" sz="25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-526149" y="-1443633"/>
              <a:ext cx="288091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(H1 </a:t>
              </a:r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)</a:t>
              </a:r>
              <a:endParaRPr lang="en-US" sz="25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6254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/>
          <p:cNvGrpSpPr/>
          <p:nvPr/>
        </p:nvGrpSpPr>
        <p:grpSpPr>
          <a:xfrm>
            <a:off x="2612125" y="3926215"/>
            <a:ext cx="400110" cy="3720219"/>
            <a:chOff x="2412070" y="3926215"/>
            <a:chExt cx="400110" cy="3720219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556351" y="3926215"/>
              <a:ext cx="6915" cy="309033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 rot="5400000">
              <a:off x="2266517" y="7100772"/>
              <a:ext cx="6912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2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32"/>
          <a:stretch/>
        </p:blipFill>
        <p:spPr>
          <a:xfrm>
            <a:off x="-762000" y="3609473"/>
            <a:ext cx="3657600" cy="34881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-264695"/>
            <a:ext cx="3657600" cy="3657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781" y="3926215"/>
            <a:ext cx="3204411" cy="32044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648" y="145026"/>
            <a:ext cx="3204411" cy="3204411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2095654" y="3926215"/>
            <a:ext cx="400110" cy="1481367"/>
            <a:chOff x="2053865" y="3926215"/>
            <a:chExt cx="400110" cy="1481367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229487" y="3926215"/>
              <a:ext cx="1443" cy="97976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 rot="5400000">
              <a:off x="1956402" y="4910010"/>
              <a:ext cx="5950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2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2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2353889" y="3943709"/>
            <a:ext cx="400110" cy="3428339"/>
            <a:chOff x="2240791" y="3926215"/>
            <a:chExt cx="400110" cy="3428339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2419111" y="3926215"/>
              <a:ext cx="3326" cy="183089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 rot="5400000">
              <a:off x="1599910" y="6313564"/>
              <a:ext cx="16818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2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118335" y="1940503"/>
            <a:ext cx="338554" cy="856684"/>
            <a:chOff x="2160124" y="1940503"/>
            <a:chExt cx="338554" cy="856684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314553" y="1940503"/>
              <a:ext cx="801" cy="8566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 rot="5400000">
              <a:off x="2072760" y="2217793"/>
              <a:ext cx="51328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6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6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401204" y="1320538"/>
            <a:ext cx="338554" cy="1830890"/>
            <a:chOff x="2365577" y="1322417"/>
            <a:chExt cx="338554" cy="1830890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2520871" y="1322417"/>
              <a:ext cx="3326" cy="183089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 rot="5400000">
              <a:off x="1843799" y="2088166"/>
              <a:ext cx="138211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6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689358" y="89314"/>
            <a:ext cx="338554" cy="3063993"/>
            <a:chOff x="2500893" y="84354"/>
            <a:chExt cx="338554" cy="3063993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2658349" y="84354"/>
              <a:ext cx="11590" cy="3063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 rot="5400000">
              <a:off x="2375858" y="1498953"/>
              <a:ext cx="58862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6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  <p:sp>
        <p:nvSpPr>
          <p:cNvPr id="29" name="Oval 28"/>
          <p:cNvSpPr/>
          <p:nvPr/>
        </p:nvSpPr>
        <p:spPr>
          <a:xfrm flipH="1">
            <a:off x="2053865" y="4419894"/>
            <a:ext cx="105023" cy="10502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/>
          <p:cNvSpPr/>
          <p:nvPr/>
        </p:nvSpPr>
        <p:spPr>
          <a:xfrm flipH="1">
            <a:off x="2105386" y="2007659"/>
            <a:ext cx="121827" cy="10502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080912" y="475600"/>
                <a:ext cx="12373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  <m:r>
                        <a:rPr lang="en-US" sz="2000" b="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=2.08</m:t>
                      </m:r>
                    </m:oMath>
                  </m:oMathPara>
                </a14:m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0912" y="475600"/>
                <a:ext cx="1237390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>
            <a:off x="6080912" y="189804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Yu Gothic" charset="-128"/>
                <a:ea typeface="Yu Gothic" charset="-128"/>
                <a:cs typeface="Yu Gothic" charset="-128"/>
              </a:rPr>
              <a:t>low</a:t>
            </a: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6142000" y="1496925"/>
                <a:ext cx="12373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  <m:r>
                        <a:rPr lang="en-US" sz="2000" b="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=1.73</m:t>
                      </m:r>
                    </m:oMath>
                  </m:oMathPara>
                </a14:m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000" y="1496925"/>
                <a:ext cx="1237390" cy="400110"/>
              </a:xfrm>
              <a:prstGeom prst="rect">
                <a:avLst/>
              </a:prstGeom>
              <a:blipFill rotWithShape="0">
                <a:blip r:embed="rId8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6142000" y="1211129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Yu Gothic" charset="-128"/>
                <a:ea typeface="Yu Gothic" charset="-128"/>
                <a:cs typeface="Yu Gothic" charset="-128"/>
              </a:rPr>
              <a:t>intermediate</a:t>
            </a: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6133902" y="2603218"/>
                <a:ext cx="12373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  <m:r>
                        <a:rPr lang="en-US" sz="2000" b="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=1.44</m:t>
                      </m:r>
                    </m:oMath>
                  </m:oMathPara>
                </a14:m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902" y="2603218"/>
                <a:ext cx="1237390" cy="400110"/>
              </a:xfrm>
              <a:prstGeom prst="rect">
                <a:avLst/>
              </a:prstGeom>
              <a:blipFill rotWithShape="0">
                <a:blip r:embed="rId9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6133902" y="2317422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Yu Gothic" charset="-128"/>
                <a:ea typeface="Yu Gothic" charset="-128"/>
                <a:cs typeface="Yu Gothic" charset="-128"/>
              </a:rPr>
              <a:t>high</a:t>
            </a: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158730" y="4256448"/>
                <a:ext cx="12373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  <m:r>
                        <a:rPr lang="en-US" sz="2000" b="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=1.56</m:t>
                      </m:r>
                    </m:oMath>
                  </m:oMathPara>
                </a14:m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730" y="4256448"/>
                <a:ext cx="1237390" cy="400110"/>
              </a:xfrm>
              <a:prstGeom prst="rect">
                <a:avLst/>
              </a:prstGeom>
              <a:blipFill rotWithShape="0">
                <a:blip r:embed="rId10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6158730" y="3970652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Yu Gothic" charset="-128"/>
                <a:ea typeface="Yu Gothic" charset="-128"/>
                <a:cs typeface="Yu Gothic" charset="-128"/>
              </a:rPr>
              <a:t>low</a:t>
            </a: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6219818" y="5277773"/>
                <a:ext cx="12373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  <m:r>
                        <a:rPr lang="en-US" sz="2000" b="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=1.34</m:t>
                      </m:r>
                    </m:oMath>
                  </m:oMathPara>
                </a14:m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818" y="5277773"/>
                <a:ext cx="1237390" cy="400110"/>
              </a:xfrm>
              <a:prstGeom prst="rect">
                <a:avLst/>
              </a:prstGeom>
              <a:blipFill rotWithShape="0">
                <a:blip r:embed="rId11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/>
          <p:cNvSpPr txBox="1"/>
          <p:nvPr/>
        </p:nvSpPr>
        <p:spPr>
          <a:xfrm>
            <a:off x="6219818" y="4991977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Yu Gothic" charset="-128"/>
                <a:ea typeface="Yu Gothic" charset="-128"/>
                <a:cs typeface="Yu Gothic" charset="-128"/>
              </a:rPr>
              <a:t>intermediate</a:t>
            </a: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6211720" y="6384066"/>
                <a:ext cx="12373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  <m:r>
                        <a:rPr lang="en-US" sz="2000" b="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=1.21</m:t>
                      </m:r>
                    </m:oMath>
                  </m:oMathPara>
                </a14:m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720" y="6384066"/>
                <a:ext cx="1237390" cy="400110"/>
              </a:xfrm>
              <a:prstGeom prst="rect">
                <a:avLst/>
              </a:prstGeom>
              <a:blipFill rotWithShape="0">
                <a:blip r:embed="rId12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/>
          <p:cNvSpPr txBox="1"/>
          <p:nvPr/>
        </p:nvSpPr>
        <p:spPr>
          <a:xfrm>
            <a:off x="6211720" y="6098270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Yu Gothic" charset="-128"/>
                <a:ea typeface="Yu Gothic" charset="-128"/>
                <a:cs typeface="Yu Gothic" charset="-128"/>
              </a:rPr>
              <a:t>high</a:t>
            </a: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3791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2244436" y="-190442"/>
            <a:ext cx="7509527" cy="7411998"/>
            <a:chOff x="2288504" y="-553998"/>
            <a:chExt cx="7509527" cy="741199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4063977" y="6539212"/>
                  <a:ext cx="93153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3977" y="6539212"/>
                  <a:ext cx="931537" cy="2616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5187991" y="6554055"/>
                  <a:ext cx="1407542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7991" y="6554055"/>
                  <a:ext cx="1407542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6407668" y="6539212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27406" y="6554055"/>
              <a:ext cx="9236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YNGKP M5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16200000">
              <a:off x="3434543" y="3622702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 rot="16200000">
                  <a:off x="4696618" y="3516967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3516967"/>
                  <a:ext cx="859402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 rot="16200000">
              <a:off x="5982471" y="3503047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7087093" y="46511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16200000">
              <a:off x="3371337" y="4657208"/>
              <a:ext cx="82149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 rot="16200000">
                  <a:off x="4696618" y="4638252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4638252"/>
                  <a:ext cx="859402" cy="2616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/>
            <p:cNvSpPr txBox="1"/>
            <p:nvPr/>
          </p:nvSpPr>
          <p:spPr>
            <a:xfrm rot="16200000">
              <a:off x="6009001" y="46511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7159545" y="57814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16200000">
              <a:off x="3434542" y="5859455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 rot="16200000">
                  <a:off x="4696618" y="5778562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5778562"/>
                  <a:ext cx="859402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/>
            <p:cNvSpPr txBox="1"/>
            <p:nvPr/>
          </p:nvSpPr>
          <p:spPr>
            <a:xfrm rot="16200000">
              <a:off x="6009001" y="57814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7106485" y="3503047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 rot="5400000">
              <a:off x="8187011" y="5770867"/>
              <a:ext cx="42992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5400000">
              <a:off x="7832195" y="4719720"/>
              <a:ext cx="108876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rot="5400000">
              <a:off x="8131957" y="3535119"/>
              <a:ext cx="48923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2288504" y="3833494"/>
              <a:ext cx="1362773" cy="1075248"/>
              <a:chOff x="2288504" y="3833494"/>
              <a:chExt cx="1362773" cy="1075248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2288504" y="3833494"/>
                <a:ext cx="13627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1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27" name="Group 26"/>
              <p:cNvGrpSpPr/>
              <p:nvPr/>
            </p:nvGrpSpPr>
            <p:grpSpPr>
              <a:xfrm>
                <a:off x="2860254" y="4339355"/>
                <a:ext cx="517497" cy="569387"/>
                <a:chOff x="2659412" y="4349198"/>
                <a:chExt cx="517497" cy="569387"/>
              </a:xfrm>
            </p:grpSpPr>
            <p:sp>
              <p:nvSpPr>
                <p:cNvPr id="22" name="Oval 21"/>
                <p:cNvSpPr/>
                <p:nvPr/>
              </p:nvSpPr>
              <p:spPr>
                <a:xfrm>
                  <a:off x="3038628" y="4407804"/>
                  <a:ext cx="137970" cy="137970"/>
                </a:xfrm>
                <a:prstGeom prst="ellipse">
                  <a:avLst/>
                </a:prstGeom>
                <a:solidFill>
                  <a:srgbClr val="43A0C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2659412" y="4349198"/>
                  <a:ext cx="42671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Yes</a:t>
                  </a:r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3038939" y="4706891"/>
                  <a:ext cx="137970" cy="137970"/>
                </a:xfrm>
                <a:prstGeom prst="ellipse">
                  <a:avLst/>
                </a:prstGeom>
                <a:solidFill>
                  <a:srgbClr val="BEBEBE"/>
                </a:solidFill>
                <a:ln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2718297" y="4656975"/>
                  <a:ext cx="36901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</a:t>
                  </a:r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  <p:sp>
          <p:nvSpPr>
            <p:cNvPr id="33" name="Rectangle 32"/>
            <p:cNvSpPr/>
            <p:nvPr/>
          </p:nvSpPr>
          <p:spPr>
            <a:xfrm>
              <a:off x="7185864" y="2471994"/>
              <a:ext cx="2234179" cy="4830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 rot="18494186">
              <a:off x="7370631" y="2453920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8494186">
              <a:off x="7659627" y="2625787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8494186">
              <a:off x="8724879" y="2468399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096181" y="3132130"/>
              <a:ext cx="4254876" cy="157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5623314" y="735827"/>
              <a:ext cx="1443" cy="2286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5776492" y="384102"/>
              <a:ext cx="3325" cy="7332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5930501" y="366219"/>
              <a:ext cx="3068" cy="23473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 rot="16200000">
              <a:off x="5421026" y="474670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5295994" y="1416677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5705801" y="83895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6336014" y="1144214"/>
                  <a:ext cx="79124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</m:oMath>
                  </a14:m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value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336014" y="1144214"/>
                  <a:ext cx="791242" cy="3077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4000" t="-1550" r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Oval 44"/>
            <p:cNvSpPr/>
            <p:nvPr/>
          </p:nvSpPr>
          <p:spPr>
            <a:xfrm>
              <a:off x="8968014" y="169841"/>
              <a:ext cx="92105" cy="921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8952102" y="349114"/>
              <a:ext cx="123928" cy="10683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022497" y="98882"/>
              <a:ext cx="5229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8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9042055" y="295133"/>
                  <a:ext cx="75597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8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8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2055" y="295133"/>
                  <a:ext cx="755976" cy="21544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/>
            <p:cNvSpPr txBox="1"/>
            <p:nvPr/>
          </p:nvSpPr>
          <p:spPr>
            <a:xfrm>
              <a:off x="2473837" y="-553998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381138" y="-516109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469045" y="3021442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0206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/>
          <p:cNvGrpSpPr/>
          <p:nvPr/>
        </p:nvGrpSpPr>
        <p:grpSpPr>
          <a:xfrm>
            <a:off x="2180086" y="-574490"/>
            <a:ext cx="7683605" cy="7432490"/>
            <a:chOff x="2180086" y="-574490"/>
            <a:chExt cx="7683605" cy="7432490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4501555" y="3053958"/>
              <a:ext cx="3504798" cy="191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4206307" y="4680852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6307" y="4680852"/>
                  <a:ext cx="1020423" cy="2616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4339795" y="6576196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 rot="16200000">
                  <a:off x="3262400" y="3864241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3262400" y="3864241"/>
                  <a:ext cx="859402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 rot="16200000">
              <a:off x="3412043" y="567193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645185" y="3054354"/>
              <a:ext cx="1088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385012" y="3053958"/>
              <a:ext cx="4892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251524" y="2451502"/>
              <a:ext cx="2234179" cy="4830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 rot="18494186">
              <a:off x="7436291" y="2433428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8494186">
              <a:off x="7686913" y="2643696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8494186">
              <a:off x="8790539" y="2447907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5928583" y="1800153"/>
              <a:ext cx="0" cy="29554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6076542" y="1778924"/>
              <a:ext cx="6265" cy="9262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6212449" y="362047"/>
              <a:ext cx="3068" cy="23473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 rot="16200000">
              <a:off x="5733658" y="1514668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5613097" y="1227315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5985474" y="56343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6347766" y="1249009"/>
                  <a:ext cx="79124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</m:oMath>
                  </a14:m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value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347766" y="1249009"/>
                  <a:ext cx="791242" cy="30777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4000" t="-769" r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Oval 44"/>
            <p:cNvSpPr/>
            <p:nvPr/>
          </p:nvSpPr>
          <p:spPr>
            <a:xfrm>
              <a:off x="9033674" y="149349"/>
              <a:ext cx="92105" cy="921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9017762" y="328622"/>
              <a:ext cx="123928" cy="10683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088157" y="78390"/>
              <a:ext cx="5229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8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9107715" y="274641"/>
                  <a:ext cx="75597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8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8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7715" y="274641"/>
                  <a:ext cx="755976" cy="21544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/>
            <p:cNvSpPr txBox="1"/>
            <p:nvPr/>
          </p:nvSpPr>
          <p:spPr>
            <a:xfrm>
              <a:off x="2539497" y="-574490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446798" y="-536601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534705" y="3000950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2180086" y="3553925"/>
              <a:ext cx="1362773" cy="1075248"/>
              <a:chOff x="2448216" y="3682301"/>
              <a:chExt cx="1362773" cy="1075248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2448216" y="3682301"/>
                <a:ext cx="13627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1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3399182" y="4246768"/>
                <a:ext cx="137970" cy="137970"/>
              </a:xfrm>
              <a:prstGeom prst="ellipse">
                <a:avLst/>
              </a:prstGeom>
              <a:solidFill>
                <a:srgbClr val="FA84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019966" y="4188162"/>
                <a:ext cx="42671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3399493" y="4545855"/>
                <a:ext cx="137970" cy="137970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078851" y="4495939"/>
                <a:ext cx="36901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4501555" y="3054354"/>
              <a:ext cx="4299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5679354" y="4698181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9354" y="4698181"/>
                  <a:ext cx="1020423" cy="2616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7190245" y="4707041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0245" y="4707041"/>
                  <a:ext cx="1020423" cy="2616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ectangle 42"/>
            <p:cNvSpPr/>
            <p:nvPr/>
          </p:nvSpPr>
          <p:spPr>
            <a:xfrm>
              <a:off x="3502219" y="4555449"/>
              <a:ext cx="280047" cy="7277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 rot="16200000">
              <a:off x="6087301" y="6382894"/>
              <a:ext cx="195774" cy="7277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812842" y="6576196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307249" y="6586339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397804" y="3171754"/>
              <a:ext cx="280047" cy="30766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5567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`</a:t>
            </a:r>
            <a:r>
              <a:rPr lang="en-US" b="1" dirty="0" err="1" smtClean="0">
                <a:solidFill>
                  <a:schemeClr val="bg1"/>
                </a:solidFill>
              </a:rPr>
              <a:t>phylobayes</a:t>
            </a:r>
            <a:r>
              <a:rPr lang="en-US" b="1" dirty="0" smtClean="0">
                <a:solidFill>
                  <a:schemeClr val="bg1"/>
                </a:solidFill>
              </a:rPr>
              <a:t>`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4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79117" y="0"/>
            <a:ext cx="10312275" cy="7623384"/>
            <a:chOff x="1979117" y="0"/>
            <a:chExt cx="10312275" cy="762338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80" b="5432"/>
            <a:stretch/>
          </p:blipFill>
          <p:spPr>
            <a:xfrm>
              <a:off x="2994781" y="0"/>
              <a:ext cx="6530218" cy="6485467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1979117" y="955186"/>
              <a:ext cx="10312275" cy="6668198"/>
              <a:chOff x="1826717" y="802786"/>
              <a:chExt cx="10312275" cy="6668198"/>
            </a:xfrm>
          </p:grpSpPr>
          <p:sp>
            <p:nvSpPr>
              <p:cNvPr id="21" name="TextBox 20"/>
              <p:cNvSpPr txBox="1"/>
              <p:nvPr/>
            </p:nvSpPr>
            <p:spPr>
              <a:xfrm flipH="1">
                <a:off x="3941852" y="6455321"/>
                <a:ext cx="4907286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phylobayes</a:t>
                </a:r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/>
                </a:r>
                <a:b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sz="30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3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 rot="16200000" flipH="1">
                <a:off x="-119094" y="2748597"/>
                <a:ext cx="4907286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 (H1+H3 </a:t>
                </a:r>
                <a:r>
                  <a:rPr lang="en-US" sz="3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avg</a:t>
                </a:r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) </a:t>
                </a:r>
                <a:r>
                  <a:rPr lang="en-US" sz="30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3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9556406" y="1639239"/>
                <a:ext cx="2582586" cy="1363232"/>
                <a:chOff x="9556406" y="1639239"/>
                <a:chExt cx="2582586" cy="1363232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9644420" y="2164703"/>
                  <a:ext cx="2269285" cy="837768"/>
                  <a:chOff x="9750437" y="2230964"/>
                  <a:chExt cx="2269285" cy="837768"/>
                </a:xfrm>
              </p:grpSpPr>
              <p:sp>
                <p:nvSpPr>
                  <p:cNvPr id="27" name="Oval 26"/>
                  <p:cNvSpPr/>
                  <p:nvPr/>
                </p:nvSpPr>
                <p:spPr>
                  <a:xfrm>
                    <a:off x="9750437" y="2669238"/>
                    <a:ext cx="321934" cy="321934"/>
                  </a:xfrm>
                  <a:prstGeom prst="ellipse">
                    <a:avLst/>
                  </a:prstGeom>
                  <a:solidFill>
                    <a:srgbClr val="FA8428"/>
                  </a:solidFill>
                  <a:ln>
                    <a:solidFill>
                      <a:srgbClr val="FA842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10072371" y="2591678"/>
                    <a:ext cx="1947351" cy="4770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5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H3</a:t>
                    </a:r>
                    <a:endParaRPr lang="en-US" sz="2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9" name="Oval 28"/>
                  <p:cNvSpPr/>
                  <p:nvPr/>
                </p:nvSpPr>
                <p:spPr>
                  <a:xfrm>
                    <a:off x="9750437" y="2230964"/>
                    <a:ext cx="321934" cy="321934"/>
                  </a:xfrm>
                  <a:prstGeom prst="ellipse">
                    <a:avLst/>
                  </a:prstGeom>
                  <a:solidFill>
                    <a:srgbClr val="43A0C3"/>
                  </a:solidFill>
                  <a:ln>
                    <a:solidFill>
                      <a:srgbClr val="43A0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5" name="TextBox 24"/>
                <p:cNvSpPr txBox="1"/>
                <p:nvPr/>
              </p:nvSpPr>
              <p:spPr>
                <a:xfrm>
                  <a:off x="9966353" y="2087143"/>
                  <a:ext cx="1947351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H1</a:t>
                  </a:r>
                  <a:endParaRPr lang="en-US" sz="25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9556406" y="1639239"/>
                  <a:ext cx="2582586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from</a:t>
                  </a:r>
                  <a:endParaRPr lang="en-US" sz="25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38280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raw figures come from `</a:t>
            </a:r>
            <a:r>
              <a:rPr lang="en-US" dirty="0" err="1" smtClean="0"/>
              <a:t>figures.ipynb</a:t>
            </a:r>
            <a:r>
              <a:rPr lang="en-US" dirty="0" smtClean="0"/>
              <a:t>` in this directory. </a:t>
            </a:r>
          </a:p>
          <a:p>
            <a:r>
              <a:rPr lang="en-US" dirty="0" smtClean="0"/>
              <a:t>If you don’t change the size of the output figure you should be able to plop them into this presentation to produce the final figures.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</a:t>
            </a:r>
            <a:r>
              <a:rPr lang="en-US" sz="3000" b="1" dirty="0" smtClean="0">
                <a:solidFill>
                  <a:schemeClr val="bg1"/>
                </a:solidFill>
              </a:rPr>
              <a:t>UPPLEMENTAL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sz="3000" b="1" dirty="0" smtClean="0">
                <a:solidFill>
                  <a:schemeClr val="bg1"/>
                </a:solidFill>
              </a:rPr>
              <a:t>FIGURES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67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Preference Sets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428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34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414481"/>
            <a:ext cx="86233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52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Full Experiments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85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/>
          <p:cNvGrpSpPr/>
          <p:nvPr/>
        </p:nvGrpSpPr>
        <p:grpSpPr>
          <a:xfrm>
            <a:off x="688842" y="-683641"/>
            <a:ext cx="9071167" cy="11341177"/>
            <a:chOff x="688842" y="-683641"/>
            <a:chExt cx="9071167" cy="11341177"/>
          </a:xfrm>
        </p:grpSpPr>
        <p:grpSp>
          <p:nvGrpSpPr>
            <p:cNvPr id="83" name="Group 82"/>
            <p:cNvGrpSpPr/>
            <p:nvPr/>
          </p:nvGrpSpPr>
          <p:grpSpPr>
            <a:xfrm>
              <a:off x="913423" y="-683640"/>
              <a:ext cx="4470400" cy="4684140"/>
              <a:chOff x="825500" y="-1984980"/>
              <a:chExt cx="4470400" cy="4684140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612"/>
              <a:stretch/>
            </p:blipFill>
            <p:spPr>
              <a:xfrm>
                <a:off x="825500" y="-1948321"/>
                <a:ext cx="4470400" cy="4308927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1474236" y="2360606"/>
                <a:ext cx="30651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16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4100803" y="-1026367"/>
                <a:ext cx="1" cy="37322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4223657" y="-1620743"/>
                <a:ext cx="3109" cy="11495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4349620" y="-1620743"/>
                <a:ext cx="3110" cy="365014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/>
              <p:cNvSpPr txBox="1"/>
              <p:nvPr/>
            </p:nvSpPr>
            <p:spPr>
              <a:xfrm rot="5400000">
                <a:off x="3905620" y="-1315077"/>
                <a:ext cx="3898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 rot="5400000">
                <a:off x="3759074" y="-143149"/>
                <a:ext cx="9348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 rot="5400000">
                <a:off x="4151218" y="-1889922"/>
                <a:ext cx="43633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5271921" y="-85552"/>
              <a:ext cx="4488088" cy="4556042"/>
              <a:chOff x="5383823" y="-493127"/>
              <a:chExt cx="4488088" cy="4556042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028"/>
              <a:stretch/>
            </p:blipFill>
            <p:spPr>
              <a:xfrm>
                <a:off x="5547561" y="-493127"/>
                <a:ext cx="4324350" cy="3674477"/>
              </a:xfrm>
              <a:prstGeom prst="rect">
                <a:avLst/>
              </a:prstGeom>
            </p:spPr>
          </p:pic>
          <p:grpSp>
            <p:nvGrpSpPr>
              <p:cNvPr id="88" name="Group 87"/>
              <p:cNvGrpSpPr/>
              <p:nvPr/>
            </p:nvGrpSpPr>
            <p:grpSpPr>
              <a:xfrm>
                <a:off x="8631452" y="-171625"/>
                <a:ext cx="1078875" cy="496453"/>
                <a:chOff x="8631452" y="-171625"/>
                <a:chExt cx="1078875" cy="496453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8651927" y="-85552"/>
                  <a:ext cx="130053" cy="13005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Triangle 84"/>
                <p:cNvSpPr/>
                <p:nvPr/>
              </p:nvSpPr>
              <p:spPr>
                <a:xfrm>
                  <a:off x="8631452" y="153448"/>
                  <a:ext cx="174987" cy="150851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8781980" y="-171625"/>
                  <a:ext cx="60785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TextBox 86"/>
                    <p:cNvSpPr txBox="1"/>
                    <p:nvPr/>
                  </p:nvSpPr>
                  <p:spPr>
                    <a:xfrm>
                      <a:off x="8807900" y="78607"/>
                      <a:ext cx="90242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0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TextBox 8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07900" y="78607"/>
                      <a:ext cx="902427" cy="246221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9" name="TextBox 88"/>
              <p:cNvSpPr txBox="1"/>
              <p:nvPr/>
            </p:nvSpPr>
            <p:spPr>
              <a:xfrm rot="18494186">
                <a:off x="6400233" y="3181921"/>
                <a:ext cx="4299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 rot="18494186">
                <a:off x="7110139" y="3380035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 rot="18494186">
                <a:off x="8763730" y="3222062"/>
                <a:ext cx="4892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/>
                  <p:cNvSpPr txBox="1"/>
                  <p:nvPr/>
                </p:nvSpPr>
                <p:spPr>
                  <a:xfrm rot="16200000">
                    <a:off x="5087940" y="1056463"/>
                    <a:ext cx="961097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</m:oMath>
                    </a14:m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value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92" name="TextBox 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5087940" y="1056463"/>
                    <a:ext cx="961097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0000" t="-5732" r="-26667" b="-19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1" name="Group 120"/>
            <p:cNvGrpSpPr/>
            <p:nvPr/>
          </p:nvGrpSpPr>
          <p:grpSpPr>
            <a:xfrm>
              <a:off x="1540310" y="4391419"/>
              <a:ext cx="8058115" cy="6266117"/>
              <a:chOff x="1184408" y="4527716"/>
              <a:chExt cx="8058115" cy="6266117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1184408" y="5020801"/>
                <a:ext cx="8058115" cy="5773032"/>
                <a:chOff x="1184408" y="5020801"/>
                <a:chExt cx="8058115" cy="5773032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27" t="12573" r="4125" b="20120"/>
                <a:stretch/>
              </p:blipFill>
              <p:spPr>
                <a:xfrm>
                  <a:off x="1461407" y="5020801"/>
                  <a:ext cx="7405008" cy="5462142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TextBox 93"/>
                    <p:cNvSpPr txBox="1"/>
                    <p:nvPr/>
                  </p:nvSpPr>
                  <p:spPr>
                    <a:xfrm>
                      <a:off x="2095528" y="10516834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4" name="TextBox 9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95528" y="10516834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TextBox 94"/>
                    <p:cNvSpPr txBox="1"/>
                    <p:nvPr/>
                  </p:nvSpPr>
                  <p:spPr>
                    <a:xfrm>
                      <a:off x="3937951" y="10516834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5" name="TextBox 9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37951" y="10516834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6" name="TextBox 95"/>
                <p:cNvSpPr txBox="1"/>
                <p:nvPr/>
              </p:nvSpPr>
              <p:spPr>
                <a:xfrm>
                  <a:off x="5843499" y="10516833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7597834" y="10516832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YNGKP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8" name="TextBox 97"/>
                <p:cNvSpPr txBox="1"/>
                <p:nvPr/>
              </p:nvSpPr>
              <p:spPr>
                <a:xfrm rot="16200000">
                  <a:off x="978103" y="5669104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TextBox 98"/>
                    <p:cNvSpPr txBox="1"/>
                    <p:nvPr/>
                  </p:nvSpPr>
                  <p:spPr>
                    <a:xfrm rot="16200000">
                      <a:off x="3038715" y="5669104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9" name="TextBox 9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38715" y="5669104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222"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0" name="TextBox 99"/>
                <p:cNvSpPr txBox="1"/>
                <p:nvPr/>
              </p:nvSpPr>
              <p:spPr>
                <a:xfrm rot="16200000">
                  <a:off x="5067745" y="5669104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 rot="16200000">
                  <a:off x="6889454" y="5669104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2" name="TextBox 101"/>
                <p:cNvSpPr txBox="1"/>
                <p:nvPr/>
              </p:nvSpPr>
              <p:spPr>
                <a:xfrm rot="16200000">
                  <a:off x="978102" y="7487953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3" name="TextBox 102"/>
                    <p:cNvSpPr txBox="1"/>
                    <p:nvPr/>
                  </p:nvSpPr>
                  <p:spPr>
                    <a:xfrm rot="16200000">
                      <a:off x="3038712" y="7487953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03" name="TextBox 10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38712" y="7487953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2222" r="-17778" b="-6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4" name="TextBox 103"/>
                <p:cNvSpPr txBox="1"/>
                <p:nvPr/>
              </p:nvSpPr>
              <p:spPr>
                <a:xfrm rot="16200000">
                  <a:off x="5089395" y="7487952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5" name="TextBox 104"/>
                <p:cNvSpPr txBox="1"/>
                <p:nvPr/>
              </p:nvSpPr>
              <p:spPr>
                <a:xfrm rot="16200000">
                  <a:off x="6889454" y="7487952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 rot="16200000">
                  <a:off x="978103" y="932745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TextBox 106"/>
                    <p:cNvSpPr txBox="1"/>
                    <p:nvPr/>
                  </p:nvSpPr>
                  <p:spPr>
                    <a:xfrm rot="16200000">
                      <a:off x="3094302" y="9327450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07" name="TextBox 10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94302" y="9327450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222"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8" name="TextBox 107"/>
                <p:cNvSpPr txBox="1"/>
                <p:nvPr/>
              </p:nvSpPr>
              <p:spPr>
                <a:xfrm rot="16200000">
                  <a:off x="5152568" y="9327450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9" name="TextBox 108"/>
                <p:cNvSpPr txBox="1"/>
                <p:nvPr/>
              </p:nvSpPr>
              <p:spPr>
                <a:xfrm rot="16200000">
                  <a:off x="6937196" y="9327450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8694537" y="5477081"/>
                  <a:ext cx="279470" cy="4512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 rot="5400000">
                  <a:off x="8799076" y="9477491"/>
                  <a:ext cx="47160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 rot="5400000">
                  <a:off x="8432057" y="7560577"/>
                  <a:ext cx="123463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 rot="5400000">
                  <a:off x="8819971" y="5617196"/>
                  <a:ext cx="5373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16" name="Oval 115"/>
              <p:cNvSpPr/>
              <p:nvPr/>
            </p:nvSpPr>
            <p:spPr>
              <a:xfrm>
                <a:off x="3437882" y="4689928"/>
                <a:ext cx="238066" cy="238066"/>
              </a:xfrm>
              <a:prstGeom prst="ellipse">
                <a:avLst/>
              </a:prstGeom>
              <a:solidFill>
                <a:srgbClr val="43A0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3628990" y="4655072"/>
                <a:ext cx="494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1847584" y="4527716"/>
                <a:ext cx="166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4205647" y="4680085"/>
                <a:ext cx="238066" cy="238066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479366" y="4645229"/>
                <a:ext cx="420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122" name="TextBox 121"/>
            <p:cNvSpPr txBox="1"/>
            <p:nvPr/>
          </p:nvSpPr>
          <p:spPr>
            <a:xfrm>
              <a:off x="913423" y="-646981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5552916" y="-683641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688842" y="4162420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4358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-1387245" y="-2034612"/>
            <a:ext cx="14662256" cy="14731873"/>
            <a:chOff x="-1387245" y="-2034612"/>
            <a:chExt cx="14662256" cy="147318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7" b="15111"/>
            <a:stretch/>
          </p:blipFill>
          <p:spPr>
            <a:xfrm>
              <a:off x="-936168" y="6194382"/>
              <a:ext cx="6542065" cy="5821727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5631" y="-1658292"/>
              <a:ext cx="6858000" cy="68580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2" t="12798" r="4239" b="19987"/>
            <a:stretch/>
          </p:blipFill>
          <p:spPr>
            <a:xfrm>
              <a:off x="6371102" y="6757533"/>
              <a:ext cx="6241254" cy="460966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3" b="4653"/>
            <a:stretch/>
          </p:blipFill>
          <p:spPr>
            <a:xfrm>
              <a:off x="-698539" y="-1324942"/>
              <a:ext cx="6514935" cy="6538849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-1387245" y="-2034612"/>
              <a:ext cx="14662256" cy="14731873"/>
              <a:chOff x="-1387245" y="-2034612"/>
              <a:chExt cx="14662256" cy="14731873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-1098175" y="-1246554"/>
                <a:ext cx="6306071" cy="6793603"/>
                <a:chOff x="-1055132" y="-1633450"/>
                <a:chExt cx="6306071" cy="6793603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-919370" y="472109"/>
                  <a:ext cx="233570" cy="1933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 rot="5400000">
                  <a:off x="2522883" y="2534401"/>
                  <a:ext cx="233570" cy="47464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401535" y="4790821"/>
                  <a:ext cx="48494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Amino-acid divergence from focal sequence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 rot="16200000">
                  <a:off x="-2129785" y="1254023"/>
                  <a:ext cx="25186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Number of sequences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-262093" y="-1633450"/>
                  <a:ext cx="20441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high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-262093" y="-708577"/>
                  <a:ext cx="27414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intermediate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-262093" y="216296"/>
                  <a:ext cx="14253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7469475" y="5104138"/>
                <a:ext cx="46939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</a:t>
                </a:r>
              </a:p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(average nucleotide substitutions per site)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-1387245" y="6684069"/>
                <a:ext cx="6546486" cy="6013192"/>
                <a:chOff x="-1162854" y="6423891"/>
                <a:chExt cx="6546486" cy="6013192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-1162854" y="8312108"/>
                  <a:ext cx="6080698" cy="4124975"/>
                  <a:chOff x="-1162854" y="8312108"/>
                  <a:chExt cx="6080698" cy="4124975"/>
                </a:xfrm>
              </p:grpSpPr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503340" y="11769159"/>
                    <a:ext cx="51328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low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2039119" y="11766388"/>
                    <a:ext cx="138211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intermediate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4329221" y="11760480"/>
                    <a:ext cx="58862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high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926635" y="12067751"/>
                    <a:ext cx="36070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Divergence from focal sequence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" name="TextBox 23"/>
                      <p:cNvSpPr txBox="1"/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n-US" sz="2500" i="1" dirty="0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</m:oMath>
                        </a14:m>
                        <a:r>
                          <a:rPr lang="en-US" sz="2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</a:t>
                        </a:r>
                        <a:r>
                          <a:rPr lang="en-US" sz="20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value</a:t>
                        </a:r>
                        <a:endParaRPr lang="en-US" sz="20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" name="TextBox 2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t="-4945" r="-17722" b="-494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6" name="Group 35"/>
                <p:cNvGrpSpPr/>
                <p:nvPr/>
              </p:nvGrpSpPr>
              <p:grpSpPr>
                <a:xfrm>
                  <a:off x="3848520" y="7147214"/>
                  <a:ext cx="1535112" cy="307777"/>
                  <a:chOff x="3930246" y="6694734"/>
                  <a:chExt cx="1535112" cy="307777"/>
                </a:xfrm>
              </p:grpSpPr>
              <p:sp>
                <p:nvSpPr>
                  <p:cNvPr id="28" name="Triangle 27"/>
                  <p:cNvSpPr/>
                  <p:nvPr/>
                </p:nvSpPr>
                <p:spPr>
                  <a:xfrm>
                    <a:off x="3930246" y="6715272"/>
                    <a:ext cx="309372" cy="266700"/>
                  </a:xfrm>
                  <a:prstGeom prst="triangl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" name="TextBox 28"/>
                      <p:cNvSpPr txBox="1"/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 err="1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ExpCM</a:t>
                        </a:r>
                        <a:r>
                          <a:rPr lang="en-US" sz="14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Γ</m:t>
                            </m:r>
                            <m: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𝜔</m:t>
                            </m:r>
                          </m:oMath>
                        </a14:m>
                        <a:endParaRPr lang="en-US" sz="14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9" name="TextBox 2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l="-1478" t="-3922" b="-1960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7" name="Group 36"/>
                <p:cNvGrpSpPr/>
                <p:nvPr/>
              </p:nvGrpSpPr>
              <p:grpSpPr>
                <a:xfrm>
                  <a:off x="3884173" y="6780809"/>
                  <a:ext cx="1048290" cy="307777"/>
                  <a:chOff x="3884173" y="6780809"/>
                  <a:chExt cx="1048290" cy="307777"/>
                </a:xfrm>
              </p:grpSpPr>
              <p:sp>
                <p:nvSpPr>
                  <p:cNvPr id="27" name="Oval 26"/>
                  <p:cNvSpPr/>
                  <p:nvPr/>
                </p:nvSpPr>
                <p:spPr>
                  <a:xfrm>
                    <a:off x="3884173" y="6815665"/>
                    <a:ext cx="238066" cy="238066"/>
                  </a:xfrm>
                  <a:prstGeom prst="ellips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4157892" y="6780809"/>
                    <a:ext cx="77457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14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31" name="TextBox 30"/>
                <p:cNvSpPr txBox="1"/>
                <p:nvPr/>
              </p:nvSpPr>
              <p:spPr>
                <a:xfrm>
                  <a:off x="3815490" y="6423891"/>
                  <a:ext cx="72968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14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5782794" y="6882123"/>
                <a:ext cx="7492217" cy="5226116"/>
                <a:chOff x="5796802" y="6479972"/>
                <a:chExt cx="7492217" cy="522611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610"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/>
                    <p:cNvSpPr txBox="1"/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40" name="TextBox 3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1" name="TextBox 40"/>
                <p:cNvSpPr txBox="1"/>
                <p:nvPr/>
              </p:nvSpPr>
              <p:spPr>
                <a:xfrm>
                  <a:off x="10066178" y="1096505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11510419" y="1096505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YNGKP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 rot="16200000">
                  <a:off x="5924287" y="6835358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7500796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 rot="16200000">
                  <a:off x="9106684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 rot="16200000">
                  <a:off x="10665505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 rot="16200000">
                  <a:off x="5914306" y="8515779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 rot="16200000">
                  <a:off x="7524451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 rot="16200000">
                  <a:off x="9121707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 rot="16200000">
                  <a:off x="10718963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 rot="16200000">
                  <a:off x="5924286" y="1000126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 rot="16200000">
                  <a:off x="753843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 rot="16200000">
                  <a:off x="918285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 rot="16200000">
                  <a:off x="10735822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 rot="5400000">
                  <a:off x="12401762" y="6935866"/>
                  <a:ext cx="537327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</a:t>
                  </a:r>
                  <a:r>
                    <a:rPr lang="en-US" sz="1400" dirty="0" smtClean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igh</a:t>
                  </a:r>
                  <a:endParaRPr lang="en-US" sz="1400" dirty="0">
                    <a:solidFill>
                      <a:srgbClr val="B6611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 rot="5400000">
                  <a:off x="12077090" y="8452033"/>
                  <a:ext cx="1234633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A842A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400" dirty="0">
                    <a:solidFill>
                      <a:srgbClr val="FA842A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 rot="5400000">
                  <a:off x="12458605" y="9887440"/>
                  <a:ext cx="471604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BA564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sz="1400" dirty="0">
                    <a:solidFill>
                      <a:srgbClr val="FBA564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>
                <a:xfrm rot="5400000">
                  <a:off x="12137581" y="8331680"/>
                  <a:ext cx="193354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Divergence level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8902141" y="11336756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 rot="16200000">
                  <a:off x="5144540" y="8518429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62" name="TextBox 61"/>
              <p:cNvSpPr txBox="1"/>
              <p:nvPr/>
            </p:nvSpPr>
            <p:spPr>
              <a:xfrm>
                <a:off x="-728843" y="-2034612"/>
                <a:ext cx="53732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A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6357471" y="-2034612"/>
                <a:ext cx="54854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>
                    <a:latin typeface="Yu Gothic" charset="-128"/>
                    <a:ea typeface="Yu Gothic" charset="-128"/>
                    <a:cs typeface="Yu Gothic" charset="-128"/>
                  </a:rPr>
                  <a:t>B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-792425" y="5639553"/>
                <a:ext cx="55335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6317430" y="5639553"/>
                <a:ext cx="58060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D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8308056" y="6340012"/>
                <a:ext cx="238066" cy="238066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8499164" y="6305156"/>
                <a:ext cx="494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6717758" y="6177800"/>
                <a:ext cx="166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9075821" y="6330169"/>
                <a:ext cx="238066" cy="238066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9349540" y="6295313"/>
                <a:ext cx="420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75" name="Oval 74"/>
            <p:cNvSpPr/>
            <p:nvPr/>
          </p:nvSpPr>
          <p:spPr>
            <a:xfrm>
              <a:off x="11682559" y="-1138711"/>
              <a:ext cx="97339" cy="973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2466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-9006896" y="-3379808"/>
            <a:ext cx="32006044" cy="8746686"/>
            <a:chOff x="-9006896" y="-3379808"/>
            <a:chExt cx="32006044" cy="874668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49"/>
            <a:stretch/>
          </p:blipFill>
          <p:spPr>
            <a:xfrm>
              <a:off x="-7765681" y="-2704799"/>
              <a:ext cx="7580515" cy="7235687"/>
            </a:xfrm>
            <a:prstGeom prst="rect">
              <a:avLst/>
            </a:prstGeom>
          </p:spPr>
        </p:pic>
        <p:grpSp>
          <p:nvGrpSpPr>
            <p:cNvPr id="37" name="Group 36"/>
            <p:cNvGrpSpPr/>
            <p:nvPr/>
          </p:nvGrpSpPr>
          <p:grpSpPr>
            <a:xfrm>
              <a:off x="-9006896" y="-3379808"/>
              <a:ext cx="32006044" cy="8746686"/>
              <a:chOff x="-9006896" y="-3379808"/>
              <a:chExt cx="32006044" cy="8746686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11139885" y="-3379808"/>
                <a:ext cx="11859263" cy="7410663"/>
                <a:chOff x="11139885" y="-3115668"/>
                <a:chExt cx="11859263" cy="7410663"/>
              </a:xfrm>
            </p:grpSpPr>
            <p:sp>
              <p:nvSpPr>
                <p:cNvPr id="6" name="TextBox 5"/>
                <p:cNvSpPr txBox="1"/>
                <p:nvPr/>
              </p:nvSpPr>
              <p:spPr>
                <a:xfrm>
                  <a:off x="14588999" y="-2106589"/>
                  <a:ext cx="4528519" cy="1538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7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Site-specific stationary state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19002360" y="-2065665"/>
                      <a:ext cx="3996788" cy="15388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n-US" sz="47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rate variation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002360" y="-2065665"/>
                      <a:ext cx="3996788" cy="1538883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t="-9127" b="-19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" name="TextBox 1"/>
                <p:cNvSpPr txBox="1"/>
                <p:nvPr/>
              </p:nvSpPr>
              <p:spPr>
                <a:xfrm>
                  <a:off x="12693644" y="2065629"/>
                  <a:ext cx="2167581" cy="815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47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" name="TextBox 2"/>
                    <p:cNvSpPr txBox="1"/>
                    <p:nvPr/>
                  </p:nvSpPr>
                  <p:spPr>
                    <a:xfrm>
                      <a:off x="11139885" y="3348381"/>
                      <a:ext cx="3721340" cy="8156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sz="47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" name="TextBox 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39885" y="3348381"/>
                      <a:ext cx="3721340" cy="815608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6383" t="-17164" b="-3806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" name="TextBox 3"/>
                <p:cNvSpPr txBox="1"/>
                <p:nvPr/>
              </p:nvSpPr>
              <p:spPr>
                <a:xfrm>
                  <a:off x="13177751" y="-423613"/>
                  <a:ext cx="1683474" cy="815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47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46" name="Group 45"/>
                <p:cNvGrpSpPr/>
                <p:nvPr/>
              </p:nvGrpSpPr>
              <p:grpSpPr>
                <a:xfrm>
                  <a:off x="14929789" y="-573460"/>
                  <a:ext cx="7942667" cy="4868455"/>
                  <a:chOff x="6464709" y="8502220"/>
                  <a:chExt cx="4750247" cy="1786797"/>
                </a:xfrm>
              </p:grpSpPr>
              <p:sp>
                <p:nvSpPr>
                  <p:cNvPr id="8" name="Rectangle 7"/>
                  <p:cNvSpPr/>
                  <p:nvPr/>
                </p:nvSpPr>
                <p:spPr>
                  <a:xfrm>
                    <a:off x="6464709" y="9445499"/>
                    <a:ext cx="2314577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" name="Rectangle 9"/>
                  <p:cNvSpPr/>
                  <p:nvPr/>
                </p:nvSpPr>
                <p:spPr>
                  <a:xfrm>
                    <a:off x="8900379" y="9443801"/>
                    <a:ext cx="2314577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2" name="Group 11"/>
                  <p:cNvGrpSpPr/>
                  <p:nvPr/>
                </p:nvGrpSpPr>
                <p:grpSpPr>
                  <a:xfrm>
                    <a:off x="6464709" y="9914591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3" name="Rectangle 12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4" name="Rectangle 13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6464709" y="8502220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6" name="Rectangle 15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" name="Rectangle 16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9" name="Rectangle 18"/>
                  <p:cNvSpPr/>
                  <p:nvPr/>
                </p:nvSpPr>
                <p:spPr>
                  <a:xfrm>
                    <a:off x="6464709" y="8974708"/>
                    <a:ext cx="2314577" cy="372727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8900379" y="8973011"/>
                    <a:ext cx="2314577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/>
                    <p:cNvSpPr txBox="1"/>
                    <p:nvPr/>
                  </p:nvSpPr>
                  <p:spPr>
                    <a:xfrm>
                      <a:off x="11623992" y="782875"/>
                      <a:ext cx="3237233" cy="8156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23" name="TextBox 2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623992" y="782875"/>
                      <a:ext cx="3237233" cy="815608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7533" t="-16418" b="-3806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1" name="TextBox 30"/>
                <p:cNvSpPr txBox="1"/>
                <p:nvPr/>
              </p:nvSpPr>
              <p:spPr>
                <a:xfrm>
                  <a:off x="11724664" y="-3115668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C</a:t>
                  </a:r>
                  <a:endParaRPr lang="en-US" sz="60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5" name="Group 4"/>
              <p:cNvGrpSpPr/>
              <p:nvPr/>
            </p:nvGrpSpPr>
            <p:grpSpPr>
              <a:xfrm>
                <a:off x="206768" y="-3379808"/>
                <a:ext cx="10258062" cy="8746686"/>
                <a:chOff x="-9149952" y="-3161230"/>
                <a:chExt cx="10258062" cy="8746686"/>
              </a:xfrm>
            </p:grpSpPr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9149952" y="-1591769"/>
                  <a:ext cx="10258062" cy="7177225"/>
                </a:xfrm>
                <a:prstGeom prst="rect">
                  <a:avLst/>
                </a:prstGeom>
              </p:spPr>
            </p:pic>
            <p:grpSp>
              <p:nvGrpSpPr>
                <p:cNvPr id="48" name="Group 47"/>
                <p:cNvGrpSpPr/>
                <p:nvPr/>
              </p:nvGrpSpPr>
              <p:grpSpPr>
                <a:xfrm>
                  <a:off x="-8690949" y="-3161230"/>
                  <a:ext cx="9357019" cy="2533743"/>
                  <a:chOff x="-8690949" y="-3161230"/>
                  <a:chExt cx="9357019" cy="2533743"/>
                </a:xfrm>
              </p:grpSpPr>
              <p:grpSp>
                <p:nvGrpSpPr>
                  <p:cNvPr id="43" name="Group 42"/>
                  <p:cNvGrpSpPr/>
                  <p:nvPr/>
                </p:nvGrpSpPr>
                <p:grpSpPr>
                  <a:xfrm>
                    <a:off x="-8690949" y="-2174407"/>
                    <a:ext cx="9357019" cy="1546920"/>
                    <a:chOff x="-4960206" y="-1974181"/>
                    <a:chExt cx="9357019" cy="1546920"/>
                  </a:xfrm>
                </p:grpSpPr>
                <p:sp>
                  <p:nvSpPr>
                    <p:cNvPr id="21" name="TextBox 20"/>
                    <p:cNvSpPr txBox="1"/>
                    <p:nvPr/>
                  </p:nvSpPr>
                  <p:spPr>
                    <a:xfrm>
                      <a:off x="-4960206" y="-1966144"/>
                      <a:ext cx="4823435" cy="153888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Uniform stationary state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22" name="TextBox 21"/>
                    <p:cNvSpPr txBox="1"/>
                    <p:nvPr/>
                  </p:nvSpPr>
                  <p:spPr>
                    <a:xfrm>
                      <a:off x="-136770" y="-1974181"/>
                      <a:ext cx="4533583" cy="153888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Site-specific stationary state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-8321886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>
                        <a:latin typeface="Yu Gothic" charset="-128"/>
                        <a:ea typeface="Yu Gothic" charset="-128"/>
                        <a:cs typeface="Yu Gothic" charset="-128"/>
                      </a:rPr>
                      <a:t>B</a:t>
                    </a:r>
                  </a:p>
                </p:txBody>
              </p:sp>
            </p:grpSp>
          </p:grpSp>
          <p:grpSp>
            <p:nvGrpSpPr>
              <p:cNvPr id="30" name="Group 29"/>
              <p:cNvGrpSpPr/>
              <p:nvPr/>
            </p:nvGrpSpPr>
            <p:grpSpPr>
              <a:xfrm>
                <a:off x="-9006896" y="-3379808"/>
                <a:ext cx="8161261" cy="8403568"/>
                <a:chOff x="1834177" y="-3161230"/>
                <a:chExt cx="8161261" cy="8403568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1834177" y="-3161230"/>
                  <a:ext cx="8161261" cy="3681532"/>
                  <a:chOff x="1330438" y="-3161230"/>
                  <a:chExt cx="8161261" cy="3681532"/>
                </a:xfrm>
              </p:grpSpPr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1330438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>
                        <a:latin typeface="Yu Gothic" charset="-128"/>
                        <a:ea typeface="Yu Gothic" charset="-128"/>
                        <a:cs typeface="Yu Gothic" charset="-128"/>
                      </a:rPr>
                      <a:t>A</a:t>
                    </a:r>
                  </a:p>
                </p:txBody>
              </p:sp>
              <p:grpSp>
                <p:nvGrpSpPr>
                  <p:cNvPr id="32" name="Group 31"/>
                  <p:cNvGrpSpPr/>
                  <p:nvPr/>
                </p:nvGrpSpPr>
                <p:grpSpPr>
                  <a:xfrm>
                    <a:off x="5602188" y="-924677"/>
                    <a:ext cx="3889511" cy="1444979"/>
                    <a:chOff x="5985399" y="4787128"/>
                    <a:chExt cx="3889511" cy="1444979"/>
                  </a:xfrm>
                </p:grpSpPr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6552645" y="5447277"/>
                      <a:ext cx="3322265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45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s</a:t>
                      </a:r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ingle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28" name="Oval 27"/>
                    <p:cNvSpPr/>
                    <p:nvPr/>
                  </p:nvSpPr>
                  <p:spPr>
                    <a:xfrm>
                      <a:off x="5985399" y="4914902"/>
                      <a:ext cx="517401" cy="517401"/>
                    </a:xfrm>
                    <a:prstGeom prst="ellipse">
                      <a:avLst/>
                    </a:prstGeom>
                    <a:solidFill>
                      <a:srgbClr val="43A0C3"/>
                    </a:solidFill>
                    <a:ln>
                      <a:solidFill>
                        <a:srgbClr val="43A0C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9" name="TextBox 28"/>
                        <p:cNvSpPr txBox="1"/>
                        <p:nvPr/>
                      </p:nvSpPr>
                      <p:spPr>
                        <a:xfrm>
                          <a:off x="6552644" y="4787128"/>
                          <a:ext cx="660738" cy="78483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  <m: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9" name="TextBox 28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552644" y="4787128"/>
                          <a:ext cx="660738" cy="784830"/>
                        </a:xfrm>
                        <a:prstGeom prst="rect">
                          <a:avLst/>
                        </a:prstGeom>
                        <a:blipFill rotWithShape="0">
                          <a:blip r:embed="rId7"/>
                          <a:stretch>
                            <a:fillRect r="-1834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" name="TextBox 25"/>
                      <p:cNvSpPr txBox="1"/>
                      <p:nvPr/>
                    </p:nvSpPr>
                    <p:spPr>
                      <a:xfrm>
                        <a:off x="5324747" y="-1588705"/>
                        <a:ext cx="2764772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 xmlns:m="http://schemas.openxmlformats.org/officeDocument/2006/math">
                            <m:r>
                              <a:rPr lang="el-GR" sz="45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6" name="TextBox 2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24747" y="-1588705"/>
                        <a:ext cx="2764772" cy="784830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t="-17188" b="-3828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5828486" y="4457508"/>
                      <a:ext cx="2193101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l-GR" sz="4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28486" y="4457508"/>
                      <a:ext cx="2193101" cy="78483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t="-16279" r="-11142" b="-3798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38" name="Triangle 37"/>
            <p:cNvSpPr/>
            <p:nvPr/>
          </p:nvSpPr>
          <p:spPr>
            <a:xfrm>
              <a:off x="-4792270" y="-370491"/>
              <a:ext cx="569685" cy="491108"/>
            </a:xfrm>
            <a:prstGeom prst="triangle">
              <a:avLst/>
            </a:prstGeom>
            <a:solidFill>
              <a:srgbClr val="FA8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322034" y="-1846773"/>
            <a:ext cx="14346002" cy="6761743"/>
            <a:chOff x="-322034" y="-1846773"/>
            <a:chExt cx="14346002" cy="676174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7" t="7753" b="20811"/>
            <a:stretch/>
          </p:blipFill>
          <p:spPr>
            <a:xfrm>
              <a:off x="455075" y="472267"/>
              <a:ext cx="9716894" cy="4034943"/>
            </a:xfrm>
            <a:prstGeom prst="rect">
              <a:avLst/>
            </a:prstGeom>
          </p:spPr>
        </p:pic>
        <p:grpSp>
          <p:nvGrpSpPr>
            <p:cNvPr id="68" name="Group 67"/>
            <p:cNvGrpSpPr/>
            <p:nvPr/>
          </p:nvGrpSpPr>
          <p:grpSpPr>
            <a:xfrm>
              <a:off x="-322034" y="-1846773"/>
              <a:ext cx="14346002" cy="6761743"/>
              <a:chOff x="-322034" y="-1846773"/>
              <a:chExt cx="14346002" cy="676174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244613" y="-3127"/>
                <a:ext cx="9167627" cy="417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9406052" y="-1808673"/>
                <a:ext cx="1247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>
                    <a:latin typeface="Yu Gothic" charset="-128"/>
                    <a:ea typeface="Yu Gothic" charset="-128"/>
                    <a:cs typeface="Yu Gothic" charset="-128"/>
                  </a:rPr>
                  <a:t>Site in HA</a:t>
                </a:r>
                <a:endParaRPr lang="en-US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9418752" y="298046"/>
                    <a:ext cx="223509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Implied </a:t>
                    </a:r>
                    <a:r>
                      <a:rPr lang="en-US" i="1" dirty="0" err="1">
                        <a:latin typeface="Yu Gothic" charset="-128"/>
                        <a:ea typeface="Yu Gothic" charset="-128"/>
                        <a:cs typeface="Yu Gothic" charset="-128"/>
                      </a:rPr>
                      <a:t>d</a:t>
                    </a:r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N/dS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𝑟</m:t>
                            </m:r>
                          </m:sub>
                        </m:sSub>
                      </m:oMath>
                    </a14:m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i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18752" y="298046"/>
                    <a:ext cx="2235099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2180" t="-10000" r="-1907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TextBox 13"/>
              <p:cNvSpPr txBox="1"/>
              <p:nvPr/>
            </p:nvSpPr>
            <p:spPr>
              <a:xfrm>
                <a:off x="2079280" y="4437916"/>
                <a:ext cx="669766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(codon substitutions per site)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6200000">
                <a:off x="-1418692" y="1867597"/>
                <a:ext cx="305508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Expected pairwise </a:t>
                </a:r>
                <a:r>
                  <a:rPr lang="en-US" sz="2500" smtClean="0">
                    <a:latin typeface="Yu Gothic" charset="-128"/>
                    <a:ea typeface="Yu Gothic" charset="-128"/>
                    <a:cs typeface="Yu Gothic" charset="-128"/>
                  </a:rPr>
                  <a:t>amino-acid identity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9953594" y="1378060"/>
                <a:ext cx="4070374" cy="1809304"/>
                <a:chOff x="5206189" y="5302733"/>
                <a:chExt cx="4070374" cy="1809304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>
                  <a:off x="5206189" y="5302733"/>
                  <a:ext cx="104067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22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5298482" y="5669408"/>
                  <a:ext cx="3978081" cy="1442629"/>
                  <a:chOff x="5298482" y="5669408"/>
                  <a:chExt cx="3978081" cy="1442629"/>
                </a:xfrm>
              </p:grpSpPr>
              <p:grpSp>
                <p:nvGrpSpPr>
                  <p:cNvPr id="2" name="Group 1"/>
                  <p:cNvGrpSpPr/>
                  <p:nvPr/>
                </p:nvGrpSpPr>
                <p:grpSpPr>
                  <a:xfrm>
                    <a:off x="5298482" y="5669408"/>
                    <a:ext cx="1323552" cy="430887"/>
                    <a:chOff x="3547732" y="5860896"/>
                    <a:chExt cx="1323552" cy="430887"/>
                  </a:xfrm>
                </p:grpSpPr>
                <p:sp>
                  <p:nvSpPr>
                    <p:cNvPr id="35" name="Rectangle 34"/>
                    <p:cNvSpPr/>
                    <p:nvPr/>
                  </p:nvSpPr>
                  <p:spPr>
                    <a:xfrm>
                      <a:off x="354773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B5292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3758479" y="5860896"/>
                      <a:ext cx="1112805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5298482" y="6681150"/>
                    <a:ext cx="3978081" cy="430887"/>
                    <a:chOff x="4512619" y="6248418"/>
                    <a:chExt cx="3978081" cy="430887"/>
                  </a:xfrm>
                </p:grpSpPr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4512619" y="6311760"/>
                      <a:ext cx="274964" cy="274964"/>
                    </a:xfrm>
                    <a:prstGeom prst="rect">
                      <a:avLst/>
                    </a:prstGeom>
                    <a:solidFill>
                      <a:srgbClr val="FA842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TextBox 40"/>
                        <p:cNvSpPr txBox="1"/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implied dN/dS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)</a:t>
                          </a:r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1" name="TextBox 4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 l="-2110" t="-9859" r="-1136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5298482" y="6007714"/>
                    <a:ext cx="1097528" cy="430887"/>
                    <a:chOff x="4574302" y="5854546"/>
                    <a:chExt cx="1097528" cy="430887"/>
                  </a:xfrm>
                </p:grpSpPr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457430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439FC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" name="TextBox 41"/>
                    <p:cNvSpPr txBox="1"/>
                    <p:nvPr/>
                  </p:nvSpPr>
                  <p:spPr>
                    <a:xfrm>
                      <a:off x="4785049" y="5854546"/>
                      <a:ext cx="886781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5298482" y="6346020"/>
                    <a:ext cx="1823498" cy="430887"/>
                    <a:chOff x="6003223" y="5848196"/>
                    <a:chExt cx="1823498" cy="430887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6003223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3" name="TextBox 42"/>
                        <p:cNvSpPr txBox="1"/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  <m: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a14:m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blipFill rotWithShape="0">
                          <a:blip r:embed="rId6"/>
                          <a:stretch>
                            <a:fillRect l="-4924" t="-9859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  <p:grpSp>
            <p:nvGrpSpPr>
              <p:cNvPr id="47" name="Group 46"/>
              <p:cNvGrpSpPr/>
              <p:nvPr/>
            </p:nvGrpSpPr>
            <p:grpSpPr>
              <a:xfrm>
                <a:off x="3271855" y="-1817157"/>
                <a:ext cx="628698" cy="2558434"/>
                <a:chOff x="3271855" y="-1783273"/>
                <a:chExt cx="628698" cy="2558434"/>
              </a:xfrm>
            </p:grpSpPr>
            <p:sp>
              <p:nvSpPr>
                <p:cNvPr id="10" name="TextBox 9"/>
                <p:cNvSpPr txBox="1"/>
                <p:nvPr/>
              </p:nvSpPr>
              <p:spPr>
                <a:xfrm>
                  <a:off x="3271855" y="376385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0.46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3365631" y="-1783273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17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45" name="Picture 44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61" r="74665"/>
                <a:stretch/>
              </p:blipFill>
              <p:spPr>
                <a:xfrm>
                  <a:off x="3406629" y="-1617984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7" name="Group 66"/>
              <p:cNvGrpSpPr/>
              <p:nvPr/>
            </p:nvGrpSpPr>
            <p:grpSpPr>
              <a:xfrm>
                <a:off x="5113765" y="-1823332"/>
                <a:ext cx="628698" cy="2564609"/>
                <a:chOff x="5113765" y="-1783273"/>
                <a:chExt cx="628698" cy="2564609"/>
              </a:xfrm>
            </p:grpSpPr>
            <p:sp>
              <p:nvSpPr>
                <p:cNvPr id="9" name="TextBox 8"/>
                <p:cNvSpPr txBox="1"/>
                <p:nvPr/>
              </p:nvSpPr>
              <p:spPr>
                <a:xfrm>
                  <a:off x="5113765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0.36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5203744" y="-1783273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28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0" name="Picture 59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907" r="57419"/>
                <a:stretch/>
              </p:blipFill>
              <p:spPr>
                <a:xfrm>
                  <a:off x="5204268" y="-1611809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46" name="Group 45"/>
              <p:cNvGrpSpPr/>
              <p:nvPr/>
            </p:nvGrpSpPr>
            <p:grpSpPr>
              <a:xfrm>
                <a:off x="1443762" y="-1800413"/>
                <a:ext cx="628698" cy="2541690"/>
                <a:chOff x="1443762" y="-1795973"/>
                <a:chExt cx="628698" cy="2541690"/>
              </a:xfrm>
            </p:grpSpPr>
            <p:sp>
              <p:nvSpPr>
                <p:cNvPr id="11" name="TextBox 10"/>
                <p:cNvSpPr txBox="1"/>
                <p:nvPr/>
              </p:nvSpPr>
              <p:spPr>
                <a:xfrm>
                  <a:off x="1443762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0.91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1473418" y="-17959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209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007" r="40319"/>
                <a:stretch/>
              </p:blipFill>
              <p:spPr>
                <a:xfrm>
                  <a:off x="1546625" y="-1647428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6" name="Group 65"/>
              <p:cNvGrpSpPr/>
              <p:nvPr/>
            </p:nvGrpSpPr>
            <p:grpSpPr>
              <a:xfrm>
                <a:off x="8790873" y="-1823333"/>
                <a:ext cx="628698" cy="2564610"/>
                <a:chOff x="8790873" y="-1783273"/>
                <a:chExt cx="628698" cy="2564610"/>
              </a:xfrm>
            </p:grpSpPr>
            <p:sp>
              <p:nvSpPr>
                <p:cNvPr id="13" name="TextBox 12"/>
                <p:cNvSpPr txBox="1"/>
                <p:nvPr/>
              </p:nvSpPr>
              <p:spPr>
                <a:xfrm>
                  <a:off x="8790873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0.10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8820529" y="-17832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316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137" r="23959"/>
                <a:stretch/>
              </p:blipFill>
              <p:spPr>
                <a:xfrm>
                  <a:off x="8856858" y="-1611808"/>
                  <a:ext cx="404555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5" name="Group 64"/>
              <p:cNvGrpSpPr/>
              <p:nvPr/>
            </p:nvGrpSpPr>
            <p:grpSpPr>
              <a:xfrm>
                <a:off x="6938905" y="-1846773"/>
                <a:ext cx="628698" cy="2523376"/>
                <a:chOff x="6938905" y="-1783273"/>
                <a:chExt cx="628698" cy="2523376"/>
              </a:xfrm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6938905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0.14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6950747" y="-17832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193</a:t>
                  </a:r>
                </a:p>
              </p:txBody>
            </p:sp>
          </p:grpSp>
        </p:grp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20" r="40719"/>
            <a:stretch/>
          </p:blipFill>
          <p:spPr>
            <a:xfrm>
              <a:off x="7025690" y="-1690355"/>
              <a:ext cx="418953" cy="24701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212956" y="1724916"/>
            <a:ext cx="10644086" cy="3098578"/>
            <a:chOff x="-212956" y="1724916"/>
            <a:chExt cx="10644086" cy="309857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018" b="34145"/>
            <a:stretch/>
          </p:blipFill>
          <p:spPr>
            <a:xfrm>
              <a:off x="203200" y="2053652"/>
              <a:ext cx="10058400" cy="1808469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-212956" y="1724916"/>
              <a:ext cx="10644086" cy="3098578"/>
              <a:chOff x="-212956" y="1724916"/>
              <a:chExt cx="10644086" cy="3098578"/>
            </a:xfrm>
          </p:grpSpPr>
          <p:sp>
            <p:nvSpPr>
              <p:cNvPr id="3" name="TextBox 2"/>
              <p:cNvSpPr txBox="1"/>
              <p:nvPr/>
            </p:nvSpPr>
            <p:spPr>
              <a:xfrm rot="16200000">
                <a:off x="-848717" y="2572778"/>
                <a:ext cx="1917854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Actual branch length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286256" y="4454162"/>
                <a:ext cx="42207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optimized by the model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169092" y="3859308"/>
                <a:ext cx="99762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741962" y="3859308"/>
                <a:ext cx="133555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5232399" y="3854871"/>
                <a:ext cx="328421" cy="1765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896370" y="3859308"/>
                <a:ext cx="1805368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 averaged across sites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599607" y="1724916"/>
                <a:ext cx="9661993" cy="3287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8641680" y="3859308"/>
                    <a:ext cx="1789450" cy="58477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averaged across sites+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1680" y="3859308"/>
                    <a:ext cx="1789450" cy="58477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683" t="-3125" r="-5119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40071</TotalTime>
  <Words>595</Words>
  <Application>Microsoft Macintosh PowerPoint</Application>
  <PresentationFormat>Widescreen</PresentationFormat>
  <Paragraphs>267</Paragraphs>
  <Slides>27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Cambria Math</vt:lpstr>
      <vt:lpstr>Yu Gothic</vt:lpstr>
      <vt:lpstr>Office Theme</vt:lpstr>
      <vt:lpstr>Experimentally Informed Site-Specific Substitution Models Substantially Deepen Divergence Estimates </vt:lpstr>
      <vt:lpstr>Notes</vt:lpstr>
      <vt:lpstr>MAIN FIGURES</vt:lpstr>
      <vt:lpstr>Model feature comparison</vt:lpstr>
      <vt:lpstr>PowerPoint Presentation</vt:lpstr>
      <vt:lpstr>Decay to stationary state</vt:lpstr>
      <vt:lpstr>PowerPoint Presentation</vt:lpstr>
      <vt:lpstr>Simulations</vt:lpstr>
      <vt:lpstr>PowerPoint Presentation</vt:lpstr>
      <vt:lpstr>Model Comparison Trees</vt:lpstr>
      <vt:lpstr>PowerPoint Presentation</vt:lpstr>
      <vt:lpstr>Competing effects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`phylobayes`</vt:lpstr>
      <vt:lpstr>PowerPoint Presentation</vt:lpstr>
      <vt:lpstr>SUPPLEMENTAL FIGURES</vt:lpstr>
      <vt:lpstr>Preference Sets</vt:lpstr>
      <vt:lpstr>PowerPoint Presentation</vt:lpstr>
      <vt:lpstr>PowerPoint Presentation</vt:lpstr>
      <vt:lpstr>PowerPoint Presentation</vt:lpstr>
      <vt:lpstr>Full Experiments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186</cp:revision>
  <dcterms:created xsi:type="dcterms:W3CDTF">2017-11-03T19:06:03Z</dcterms:created>
  <dcterms:modified xsi:type="dcterms:W3CDTF">2018-02-27T21:50:27Z</dcterms:modified>
</cp:coreProperties>
</file>